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handoutMasterIdLst>
    <p:handoutMasterId r:id="rId83"/>
  </p:handoutMasterIdLst>
  <p:sldIdLst>
    <p:sldId id="274" r:id="rId2"/>
    <p:sldId id="972" r:id="rId3"/>
    <p:sldId id="991" r:id="rId4"/>
    <p:sldId id="946" r:id="rId5"/>
    <p:sldId id="1059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31" r:id="rId14"/>
    <p:sldId id="968" r:id="rId15"/>
    <p:sldId id="1060" r:id="rId16"/>
    <p:sldId id="1061" r:id="rId17"/>
    <p:sldId id="1030" r:id="rId18"/>
    <p:sldId id="258" r:id="rId19"/>
    <p:sldId id="275" r:id="rId20"/>
    <p:sldId id="276" r:id="rId21"/>
    <p:sldId id="277" r:id="rId22"/>
    <p:sldId id="974" r:id="rId23"/>
    <p:sldId id="977" r:id="rId24"/>
    <p:sldId id="266" r:id="rId25"/>
    <p:sldId id="267" r:id="rId26"/>
    <p:sldId id="265" r:id="rId27"/>
    <p:sldId id="281" r:id="rId28"/>
    <p:sldId id="978" r:id="rId29"/>
    <p:sldId id="981" r:id="rId30"/>
    <p:sldId id="285" r:id="rId31"/>
    <p:sldId id="286" r:id="rId32"/>
    <p:sldId id="288" r:id="rId33"/>
    <p:sldId id="983" r:id="rId34"/>
    <p:sldId id="1039" r:id="rId35"/>
    <p:sldId id="1034" r:id="rId36"/>
    <p:sldId id="1035" r:id="rId37"/>
    <p:sldId id="1036" r:id="rId38"/>
    <p:sldId id="1037" r:id="rId39"/>
    <p:sldId id="287" r:id="rId40"/>
    <p:sldId id="1038" r:id="rId41"/>
    <p:sldId id="1040" r:id="rId42"/>
    <p:sldId id="456" r:id="rId43"/>
    <p:sldId id="457" r:id="rId44"/>
    <p:sldId id="449" r:id="rId45"/>
    <p:sldId id="450" r:id="rId46"/>
    <p:sldId id="451" r:id="rId47"/>
    <p:sldId id="993" r:id="rId48"/>
    <p:sldId id="1062" r:id="rId49"/>
    <p:sldId id="992" r:id="rId50"/>
    <p:sldId id="1008" r:id="rId51"/>
    <p:sldId id="1055" r:id="rId52"/>
    <p:sldId id="1050" r:id="rId53"/>
    <p:sldId id="1056" r:id="rId54"/>
    <p:sldId id="1057" r:id="rId55"/>
    <p:sldId id="1063" r:id="rId56"/>
    <p:sldId id="1065" r:id="rId57"/>
    <p:sldId id="1064" r:id="rId58"/>
    <p:sldId id="1058" r:id="rId59"/>
    <p:sldId id="1066" r:id="rId60"/>
    <p:sldId id="503" r:id="rId61"/>
    <p:sldId id="504" r:id="rId62"/>
    <p:sldId id="1042" r:id="rId63"/>
    <p:sldId id="495" r:id="rId64"/>
    <p:sldId id="496" r:id="rId65"/>
    <p:sldId id="1043" r:id="rId66"/>
    <p:sldId id="1044" r:id="rId67"/>
    <p:sldId id="1067" r:id="rId68"/>
    <p:sldId id="1068" r:id="rId69"/>
    <p:sldId id="1069" r:id="rId70"/>
    <p:sldId id="1046" r:id="rId71"/>
    <p:sldId id="1070" r:id="rId72"/>
    <p:sldId id="1071" r:id="rId73"/>
    <p:sldId id="1072" r:id="rId74"/>
    <p:sldId id="497" r:id="rId75"/>
    <p:sldId id="498" r:id="rId76"/>
    <p:sldId id="306" r:id="rId77"/>
    <p:sldId id="973" r:id="rId78"/>
    <p:sldId id="1051" r:id="rId79"/>
    <p:sldId id="1052" r:id="rId80"/>
    <p:sldId id="1053" r:id="rId8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70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stable/api/pyplot_summary.html#module-matplotlib.pyplot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numpy.org/doc/stable/reference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_as_gen/matplotlib.pyplot.subplot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vectorized-operations-in-num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0BFED-8B0A-1B3F-0855-AB7AEC77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1690187"/>
            <a:ext cx="6904762" cy="46666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2CAD11-E3F1-57B4-314B-C6B897BEAC3C}"/>
              </a:ext>
            </a:extLst>
          </p:cNvPr>
          <p:cNvGrpSpPr/>
          <p:nvPr/>
        </p:nvGrpSpPr>
        <p:grpSpPr>
          <a:xfrm>
            <a:off x="3593177" y="16813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82D0784-8352-F5C3-B443-BBA077E70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93208-328C-F307-DA7A-B3FD585773C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BF0A37-49E9-E06B-509F-6270F37AA099}"/>
              </a:ext>
            </a:extLst>
          </p:cNvPr>
          <p:cNvGrpSpPr/>
          <p:nvPr/>
        </p:nvGrpSpPr>
        <p:grpSpPr>
          <a:xfrm>
            <a:off x="3668133" y="232835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CAC2EF-9B3F-F7F7-BBBA-5823DFE98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2CDEEE-EB81-8565-BD7B-0482B9F62EB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8A545-28C0-32CF-02E7-C622EDB251EB}"/>
              </a:ext>
            </a:extLst>
          </p:cNvPr>
          <p:cNvGrpSpPr/>
          <p:nvPr/>
        </p:nvGrpSpPr>
        <p:grpSpPr>
          <a:xfrm>
            <a:off x="6238948" y="3176879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98BDD5-69BC-6B6F-A3F1-D131E069127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068AB0-5DD6-E0FE-916F-F399959D7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55CC-A191-55B8-2553-5D174F63E406}"/>
              </a:ext>
            </a:extLst>
          </p:cNvPr>
          <p:cNvGrpSpPr/>
          <p:nvPr/>
        </p:nvGrpSpPr>
        <p:grpSpPr>
          <a:xfrm>
            <a:off x="5305245" y="407254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854400-8277-7481-5552-C2A7E9268E4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5D1EF7-B19E-6AF7-CD9E-7AF428FDA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97925C-5A03-1A2F-EDD8-9D88D9DC34A0}"/>
              </a:ext>
            </a:extLst>
          </p:cNvPr>
          <p:cNvGrpSpPr/>
          <p:nvPr/>
        </p:nvGrpSpPr>
        <p:grpSpPr>
          <a:xfrm>
            <a:off x="5276663" y="4265493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26DEDC-C26E-7A6D-039A-406BA21FB5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A5A514-C7FC-E07B-03D8-B7CBD8BE5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B53C0B-CD54-C058-4F09-596CE83FF851}"/>
              </a:ext>
            </a:extLst>
          </p:cNvPr>
          <p:cNvGrpSpPr/>
          <p:nvPr/>
        </p:nvGrpSpPr>
        <p:grpSpPr>
          <a:xfrm>
            <a:off x="5533072" y="5575510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D8070-4B4C-35D0-9FF8-EA9055B87F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F905E6-492B-94D9-BEBB-0143006D0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22A4A9-8E36-4252-643F-120A91C690D9}"/>
              </a:ext>
            </a:extLst>
          </p:cNvPr>
          <p:cNvGrpSpPr/>
          <p:nvPr/>
        </p:nvGrpSpPr>
        <p:grpSpPr>
          <a:xfrm>
            <a:off x="5179594" y="578606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32DA6-DCBA-A118-8821-0E45CA5F0E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5354F6-D1D4-CEAB-67B4-8AF8329CE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45817A-FDD2-DE7D-18B7-FAD8633CFD05}"/>
              </a:ext>
            </a:extLst>
          </p:cNvPr>
          <p:cNvGrpSpPr/>
          <p:nvPr/>
        </p:nvGrpSpPr>
        <p:grpSpPr>
          <a:xfrm>
            <a:off x="6525086" y="536086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05B23-A99C-DA59-D1C2-CCA8D8FC6F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51349C-1C1E-8AB2-B747-5D4D620D3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467C-32C1-3929-A031-65CBFCE7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4" y="1693821"/>
            <a:ext cx="6980952" cy="400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9F04B4-F4A9-4105-04FE-A580734577E2}"/>
              </a:ext>
            </a:extLst>
          </p:cNvPr>
          <p:cNvGrpSpPr/>
          <p:nvPr/>
        </p:nvGrpSpPr>
        <p:grpSpPr>
          <a:xfrm>
            <a:off x="7918398" y="2338229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9E9420B-7E36-569B-2245-FBFB918B3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AC71F0-F171-16F5-077B-20F3A3142A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9BE44E-A6F0-D0B0-BE7C-09ACACC626E5}"/>
              </a:ext>
            </a:extLst>
          </p:cNvPr>
          <p:cNvGrpSpPr/>
          <p:nvPr/>
        </p:nvGrpSpPr>
        <p:grpSpPr>
          <a:xfrm>
            <a:off x="2446437" y="3059668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7E6D8D-30B2-13F9-8054-AD668633F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66AE69-23A0-2EAC-8F49-8BA10AF4D8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C3BD1E-84ED-FB23-EDD8-CF5F0227750D}"/>
              </a:ext>
            </a:extLst>
          </p:cNvPr>
          <p:cNvGrpSpPr/>
          <p:nvPr/>
        </p:nvGrpSpPr>
        <p:grpSpPr>
          <a:xfrm>
            <a:off x="5032238" y="342900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BEEFAB-DDA9-73DE-A0BD-5D594C37B0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B20B7C-5E8F-9FAD-C11F-71BD33FEE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75925-DC86-6E71-6F4A-0029A05A34D2}"/>
              </a:ext>
            </a:extLst>
          </p:cNvPr>
          <p:cNvGrpSpPr/>
          <p:nvPr/>
        </p:nvGrpSpPr>
        <p:grpSpPr>
          <a:xfrm>
            <a:off x="7918398" y="4085282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6FFA91-7303-F61C-E925-995798BF29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F722D37-E617-41FB-6CEF-DD1261775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A00991-DC54-D1E2-3FAC-BBD80341B8A6}"/>
              </a:ext>
            </a:extLst>
          </p:cNvPr>
          <p:cNvGrpSpPr/>
          <p:nvPr/>
        </p:nvGrpSpPr>
        <p:grpSpPr>
          <a:xfrm>
            <a:off x="2926122" y="4794847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7914CE-AF08-2C5F-84D5-28F5A3B575E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155DEC-B6AA-8C6D-9A57-5F34E7095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9B7D3E-A078-7D61-E5D6-1A1ED1681795}"/>
              </a:ext>
            </a:extLst>
          </p:cNvPr>
          <p:cNvGrpSpPr/>
          <p:nvPr/>
        </p:nvGrpSpPr>
        <p:grpSpPr>
          <a:xfrm>
            <a:off x="3803036" y="524433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FB967E-8898-7AE2-5179-CBC90E6B49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F5A329-5C53-5E9B-402E-C2761AC04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A349F-84C0-123B-B63E-D6BC621D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95" y="1690689"/>
            <a:ext cx="7323809" cy="26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D07B42-301E-6A51-154E-5284FB575A70}"/>
              </a:ext>
            </a:extLst>
          </p:cNvPr>
          <p:cNvGrpSpPr/>
          <p:nvPr/>
        </p:nvGrpSpPr>
        <p:grpSpPr>
          <a:xfrm>
            <a:off x="3863007" y="189157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362873-AD24-7CFA-7893-535574455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FB15FE-F86D-B251-19BE-8E334E65236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C8667-80C7-04A2-ECB1-4A3A3BA45FAD}"/>
              </a:ext>
            </a:extLst>
          </p:cNvPr>
          <p:cNvGrpSpPr/>
          <p:nvPr/>
        </p:nvGrpSpPr>
        <p:grpSpPr>
          <a:xfrm>
            <a:off x="6681158" y="21094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8AEEDB-2CC3-9233-6465-78A8D4327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A3A49-7802-0C73-4B51-FE19B6CCD5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0CF575-9A68-F6D2-B1FF-1D75020227E6}"/>
              </a:ext>
            </a:extLst>
          </p:cNvPr>
          <p:cNvGrpSpPr/>
          <p:nvPr/>
        </p:nvGrpSpPr>
        <p:grpSpPr>
          <a:xfrm>
            <a:off x="5002331" y="254605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CCF9C4-876B-3E6F-56EF-B837F1833B0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23E754-9F2D-DCD0-3492-2626E919E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09CB78-9B75-AE94-3DF0-AFCBB4B042A6}"/>
              </a:ext>
            </a:extLst>
          </p:cNvPr>
          <p:cNvGrpSpPr/>
          <p:nvPr/>
        </p:nvGrpSpPr>
        <p:grpSpPr>
          <a:xfrm>
            <a:off x="5861573" y="3209073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5D0B9-F348-F9D4-AA09-73021B988B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7C1FC9B-D52E-0D2A-28DC-95686A18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A47459-562F-17A1-7B97-A8FFA0D7D9A5}"/>
              </a:ext>
            </a:extLst>
          </p:cNvPr>
          <p:cNvGrpSpPr/>
          <p:nvPr/>
        </p:nvGrpSpPr>
        <p:grpSpPr>
          <a:xfrm>
            <a:off x="6491082" y="3413178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BDDA61-3686-5DF7-5D22-31449E4691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D2EE57-D03F-7D59-7A8F-B608D8893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E567B1-87EF-EC17-FB03-10FE9BB81353}"/>
              </a:ext>
            </a:extLst>
          </p:cNvPr>
          <p:cNvGrpSpPr/>
          <p:nvPr/>
        </p:nvGrpSpPr>
        <p:grpSpPr>
          <a:xfrm>
            <a:off x="4470104" y="405008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A955A-720C-2755-8991-20CC68C0746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961E01-1C5A-065D-2E5B-EDFD2F9DB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400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42862A0-02A0-033C-611C-7D3239F28B84}"/>
              </a:ext>
            </a:extLst>
          </p:cNvPr>
          <p:cNvSpPr/>
          <p:nvPr/>
        </p:nvSpPr>
        <p:spPr>
          <a:xfrm>
            <a:off x="4005412" y="3800007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0B26B-F5B5-7790-3A74-2FAE194B7DDA}"/>
              </a:ext>
            </a:extLst>
          </p:cNvPr>
          <p:cNvSpPr/>
          <p:nvPr/>
        </p:nvSpPr>
        <p:spPr>
          <a:xfrm>
            <a:off x="4212635" y="3811610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FFD8E-3EE7-9A86-4ECB-368287150833}"/>
              </a:ext>
            </a:extLst>
          </p:cNvPr>
          <p:cNvSpPr/>
          <p:nvPr/>
        </p:nvSpPr>
        <p:spPr>
          <a:xfrm>
            <a:off x="6428110" y="3807575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36F31-77E4-8AFA-E607-8D91C2EE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33" y="2246948"/>
            <a:ext cx="3533333" cy="10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29CF68B-5FB4-3CEE-24E2-FFF035D071C8}"/>
              </a:ext>
            </a:extLst>
          </p:cNvPr>
          <p:cNvGrpSpPr/>
          <p:nvPr/>
        </p:nvGrpSpPr>
        <p:grpSpPr>
          <a:xfrm>
            <a:off x="6253937" y="26849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90BE77-7B81-EF85-4F01-297233E4B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47225-F5E4-B755-7327-FB59DAB740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E06E8-A683-D7B2-9F8E-0F8242F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18" y="1466430"/>
            <a:ext cx="6410363" cy="509749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8F2E1C-B766-23AE-D72F-1688EAA3EA75}"/>
              </a:ext>
            </a:extLst>
          </p:cNvPr>
          <p:cNvGrpSpPr/>
          <p:nvPr/>
        </p:nvGrpSpPr>
        <p:grpSpPr>
          <a:xfrm>
            <a:off x="2933612" y="143011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39FA76-9D41-EB62-12DD-4866C1890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6F0929-27D1-5A4F-A84C-4C98621B62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36AC0-A8F7-3A8F-A7C5-3C8B8F9CB25F}"/>
              </a:ext>
            </a:extLst>
          </p:cNvPr>
          <p:cNvGrpSpPr/>
          <p:nvPr/>
        </p:nvGrpSpPr>
        <p:grpSpPr>
          <a:xfrm>
            <a:off x="7483133" y="235873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A90B7B-30B6-140F-517E-E3F083951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711EBD-B227-38BF-483B-8BDEB976F48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7AA10-EB67-CAE7-1B4E-3C03B60100B1}"/>
              </a:ext>
            </a:extLst>
          </p:cNvPr>
          <p:cNvGrpSpPr/>
          <p:nvPr/>
        </p:nvGrpSpPr>
        <p:grpSpPr>
          <a:xfrm>
            <a:off x="6708538" y="27919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0C9EE7-A904-B9CE-475A-EF01FB401A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E7B38BF-DD87-6219-8B04-788B7C8EF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DFB340-929C-95FF-25EB-7863A3676B24}"/>
              </a:ext>
            </a:extLst>
          </p:cNvPr>
          <p:cNvGrpSpPr/>
          <p:nvPr/>
        </p:nvGrpSpPr>
        <p:grpSpPr>
          <a:xfrm>
            <a:off x="3105997" y="365418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8E0C69-8A0F-E081-5457-C042810F32D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3C2DFE-6B6B-FBFE-C9B3-2A888D234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04038D1-760E-C89A-B589-821AF0D59DE1}"/>
              </a:ext>
            </a:extLst>
          </p:cNvPr>
          <p:cNvSpPr/>
          <p:nvPr/>
        </p:nvSpPr>
        <p:spPr>
          <a:xfrm>
            <a:off x="1416843" y="1521502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5D7ED-8095-4955-99FE-4DB7ED4C49A2}"/>
              </a:ext>
            </a:extLst>
          </p:cNvPr>
          <p:cNvSpPr/>
          <p:nvPr/>
        </p:nvSpPr>
        <p:spPr>
          <a:xfrm>
            <a:off x="1938499" y="3734625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79F28A-DD99-D1F1-E2C8-59F102B87064}"/>
              </a:ext>
            </a:extLst>
          </p:cNvPr>
          <p:cNvGrpSpPr/>
          <p:nvPr/>
        </p:nvGrpSpPr>
        <p:grpSpPr>
          <a:xfrm>
            <a:off x="4928814" y="383135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8BCBAA-A498-D69F-D3F7-A4F58043FC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BB24AE-01E6-D22C-B45A-9A09D741C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FDEA94-1C27-B845-B2D3-B96EB0EB1388}"/>
              </a:ext>
            </a:extLst>
          </p:cNvPr>
          <p:cNvGrpSpPr/>
          <p:nvPr/>
        </p:nvGrpSpPr>
        <p:grpSpPr>
          <a:xfrm>
            <a:off x="3527534" y="437412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69AE8F-9B59-15D8-0A4E-E6C181A3A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EE29D3-C219-BD41-CC5B-A366F2733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546D73D-1FAF-D499-E39B-32FEFCBA391D}"/>
              </a:ext>
            </a:extLst>
          </p:cNvPr>
          <p:cNvSpPr/>
          <p:nvPr/>
        </p:nvSpPr>
        <p:spPr>
          <a:xfrm>
            <a:off x="1938498" y="4470625"/>
            <a:ext cx="1544041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FD9B30-A13B-9AC7-9C17-681428EF54FE}"/>
              </a:ext>
            </a:extLst>
          </p:cNvPr>
          <p:cNvGrpSpPr/>
          <p:nvPr/>
        </p:nvGrpSpPr>
        <p:grpSpPr>
          <a:xfrm>
            <a:off x="3527534" y="49288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34C094-4EB7-6D2B-8DFC-71890F2B38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7F84572-958E-D326-DB49-33413AD57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322375D-78DD-A9A4-19E4-2F72E2D7063D}"/>
              </a:ext>
            </a:extLst>
          </p:cNvPr>
          <p:cNvGrpSpPr/>
          <p:nvPr/>
        </p:nvGrpSpPr>
        <p:grpSpPr>
          <a:xfrm>
            <a:off x="3239288" y="548632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47BF72-EE30-0017-CAFC-3FE9D9A15B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ACB4E64-026D-1296-3BF0-9590164A2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3F8DDA-F2FD-7DCD-4682-1ED367018C76}"/>
              </a:ext>
            </a:extLst>
          </p:cNvPr>
          <p:cNvGrpSpPr/>
          <p:nvPr/>
        </p:nvGrpSpPr>
        <p:grpSpPr>
          <a:xfrm>
            <a:off x="3431423" y="6040116"/>
            <a:ext cx="1076632" cy="369332"/>
            <a:chOff x="2157212" y="5356391"/>
            <a:chExt cx="107663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B71634-DD78-AB28-9776-D385E274E2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5B2BB-54CC-8634-7426-C36E28DF5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5390FA-1D4B-8F9B-75A2-9FDA4F4FCEAB}"/>
              </a:ext>
            </a:extLst>
          </p:cNvPr>
          <p:cNvGrpSpPr/>
          <p:nvPr/>
        </p:nvGrpSpPr>
        <p:grpSpPr>
          <a:xfrm>
            <a:off x="2440273" y="62283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A7626F-2218-B10C-31A1-D8AE0F061D4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681757-53FA-3E10-DD9F-4420D38F4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0705BD5-9385-10E2-CF99-B7C2B139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3</a:t>
            </a:r>
          </a:p>
        </p:txBody>
      </p:sp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64230FF-3240-0040-22BC-B40AC2B7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4</a:t>
            </a:r>
          </a:p>
        </p:txBody>
      </p:sp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D10702-3B73-649D-A7D8-44F2ECF9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91" y="4408900"/>
            <a:ext cx="2447619" cy="18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D0098-CC89-D06E-1023-DDBE35AC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0" y="2695508"/>
            <a:ext cx="3409524" cy="14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https://numpy.org/doc/stable/reference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523101" y="1789676"/>
            <a:ext cx="324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https://matplotlib.org/stable/api/pyplot</a:t>
            </a:r>
            <a:r>
              <a:rPr lang="en-US" sz="14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330049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506169" y="267028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2329440" y="2886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3948235" y="35387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3948235" y="37733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3029109" y="5693651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2460141" y="438575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2876985" y="459776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2551268" y="481796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1614683" y="5908383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0E059C-A560-46E1-CA2A-49E46D6F63E7}"/>
              </a:ext>
            </a:extLst>
          </p:cNvPr>
          <p:cNvGrpSpPr/>
          <p:nvPr/>
        </p:nvGrpSpPr>
        <p:grpSpPr>
          <a:xfrm>
            <a:off x="2010868" y="504224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DE9285-1C6F-FC38-9F0E-3CE89F4504F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4D6F138-C0F9-DEFF-E697-B2AD3DF64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49D1889-674A-F295-8D70-30859C9A7774}"/>
              </a:ext>
            </a:extLst>
          </p:cNvPr>
          <p:cNvSpPr/>
          <p:nvPr/>
        </p:nvSpPr>
        <p:spPr>
          <a:xfrm>
            <a:off x="699156" y="1306400"/>
            <a:ext cx="1054693" cy="30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B95D56-DFDD-030A-D9E7-2DBC6309944F}"/>
              </a:ext>
            </a:extLst>
          </p:cNvPr>
          <p:cNvSpPr/>
          <p:nvPr/>
        </p:nvSpPr>
        <p:spPr>
          <a:xfrm>
            <a:off x="1041816" y="4898231"/>
            <a:ext cx="415509" cy="214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AF24A-3D10-2219-BC3A-E6A42593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62" y="1756351"/>
            <a:ext cx="5790476" cy="46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A40AF2-125F-0B6F-7B99-175A2E246511}"/>
              </a:ext>
            </a:extLst>
          </p:cNvPr>
          <p:cNvGrpSpPr/>
          <p:nvPr/>
        </p:nvGrpSpPr>
        <p:grpSpPr>
          <a:xfrm>
            <a:off x="4033684" y="287983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49F72E-E125-ADF7-26F7-F9723FADA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F503C-C850-AF54-CB66-A7F3B3D2F6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E07AEC-C4E1-1672-17E0-66D673589BFC}"/>
              </a:ext>
            </a:extLst>
          </p:cNvPr>
          <p:cNvGrpSpPr/>
          <p:nvPr/>
        </p:nvGrpSpPr>
        <p:grpSpPr>
          <a:xfrm>
            <a:off x="5339534" y="431621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43B99F-00EE-CE40-125B-396DEB0C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2D3132-4724-5530-8D20-583F80910B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4BAE32-5556-FCFA-9FE8-04A8C372A8B6}"/>
              </a:ext>
            </a:extLst>
          </p:cNvPr>
          <p:cNvGrpSpPr/>
          <p:nvPr/>
        </p:nvGrpSpPr>
        <p:grpSpPr>
          <a:xfrm>
            <a:off x="5500056" y="452336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5A70FE-81DB-D1B1-0526-A5BF3C1DAE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58454B-CCD2-B364-D658-CA1CE9FC0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75C1C76-4760-59A9-3BCD-A0D394D5D84A}"/>
              </a:ext>
            </a:extLst>
          </p:cNvPr>
          <p:cNvSpPr txBox="1"/>
          <p:nvPr/>
        </p:nvSpPr>
        <p:spPr>
          <a:xfrm>
            <a:off x="5778708" y="3766425"/>
            <a:ext cx="2824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3"/>
              </a:rPr>
              <a:t>matplotlib.pyplot.subplot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3DCB5-6128-9A38-9F07-AC02F8D5A912}"/>
              </a:ext>
            </a:extLst>
          </p:cNvPr>
          <p:cNvSpPr txBox="1"/>
          <p:nvPr/>
        </p:nvSpPr>
        <p:spPr>
          <a:xfrm>
            <a:off x="6646526" y="4400256"/>
            <a:ext cx="164142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#rows #cols index#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56169C-3D1B-2213-357D-673D47811BAC}"/>
              </a:ext>
            </a:extLst>
          </p:cNvPr>
          <p:cNvGrpSpPr/>
          <p:nvPr/>
        </p:nvGrpSpPr>
        <p:grpSpPr>
          <a:xfrm>
            <a:off x="5049143" y="475300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CB767E-A4AD-37E3-C4AA-5141B3AD3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F9129C-EEDF-558D-A932-DFE054BA4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14B02C-13AD-7EE1-A2D9-21D49163112D}"/>
              </a:ext>
            </a:extLst>
          </p:cNvPr>
          <p:cNvGrpSpPr/>
          <p:nvPr/>
        </p:nvGrpSpPr>
        <p:grpSpPr>
          <a:xfrm>
            <a:off x="7318716" y="4970699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33B929-2B00-BB13-9AA9-0AF63021BDC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BCA31E-A944-6D44-8AA3-22F6B8481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21F941-F392-59B4-595F-9E57D69495F6}"/>
              </a:ext>
            </a:extLst>
          </p:cNvPr>
          <p:cNvGrpSpPr/>
          <p:nvPr/>
        </p:nvGrpSpPr>
        <p:grpSpPr>
          <a:xfrm>
            <a:off x="3038543" y="5185345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7C5DDA-6623-B1EB-6AD0-CA32023C27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02A8CE1-04A8-4775-0377-A3269A900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7F9E3D4-1ED7-59B9-A63D-888000B13CD3}"/>
              </a:ext>
            </a:extLst>
          </p:cNvPr>
          <p:cNvSpPr/>
          <p:nvPr/>
        </p:nvSpPr>
        <p:spPr>
          <a:xfrm>
            <a:off x="3327816" y="4400256"/>
            <a:ext cx="383458" cy="1867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3D6D2-58CF-08BE-E280-5404E3B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5" y="1738524"/>
            <a:ext cx="7276190" cy="33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CA2DA-19B6-F7D8-F66A-D03339D5F789}"/>
              </a:ext>
            </a:extLst>
          </p:cNvPr>
          <p:cNvGrpSpPr/>
          <p:nvPr/>
        </p:nvGrpSpPr>
        <p:grpSpPr>
          <a:xfrm>
            <a:off x="3572212" y="216844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B07CBB-0191-184B-E8F6-C5A292415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6F6A7-8E01-B4A8-774B-D433C502CB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3E1DC6-17EC-DF5A-F3BB-2CF231EB3939}"/>
              </a:ext>
            </a:extLst>
          </p:cNvPr>
          <p:cNvGrpSpPr/>
          <p:nvPr/>
        </p:nvGrpSpPr>
        <p:grpSpPr>
          <a:xfrm>
            <a:off x="4814878" y="304467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181829-D118-4C89-A874-DBAAD8E5D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EC1580-B3F1-483B-38F3-5518DF4A02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4EBC7-194F-79AA-DF8C-A734237BC435}"/>
              </a:ext>
            </a:extLst>
          </p:cNvPr>
          <p:cNvGrpSpPr/>
          <p:nvPr/>
        </p:nvGrpSpPr>
        <p:grpSpPr>
          <a:xfrm>
            <a:off x="4402651" y="434098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E04270-3225-6A2C-E8F3-0F4937871A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894D43-5CB3-17B2-F69C-9B810669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144DE6-7C68-6D7C-8224-F4024D4EA8AE}"/>
              </a:ext>
            </a:extLst>
          </p:cNvPr>
          <p:cNvGrpSpPr/>
          <p:nvPr/>
        </p:nvGrpSpPr>
        <p:grpSpPr>
          <a:xfrm>
            <a:off x="5433077" y="4790484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F036B5-A30C-DD96-96F6-F6CBF441533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746005-5121-D079-922C-D81AB89A2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508B57-E732-1192-66D3-256A46BB95CF}"/>
              </a:ext>
            </a:extLst>
          </p:cNvPr>
          <p:cNvSpPr/>
          <p:nvPr/>
        </p:nvSpPr>
        <p:spPr>
          <a:xfrm>
            <a:off x="1596452" y="4429593"/>
            <a:ext cx="383458" cy="1723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7D2E9-B448-508E-9C34-6590ACEC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" y="1690689"/>
            <a:ext cx="6295238" cy="37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61B7D-FD50-318A-7440-00230620D0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54" y="2565875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AD18C0-2516-56E4-CB2D-79A8759F786D}"/>
              </a:ext>
            </a:extLst>
          </p:cNvPr>
          <p:cNvGrpSpPr/>
          <p:nvPr/>
        </p:nvGrpSpPr>
        <p:grpSpPr>
          <a:xfrm>
            <a:off x="4679967" y="4053404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CCD653F-7015-5E13-7A99-0078743D1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618C1C-3C2F-DC3F-BD6E-3A634F3216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0789B-2492-4C7E-AADC-182FE83AF5AB}"/>
              </a:ext>
            </a:extLst>
          </p:cNvPr>
          <p:cNvGrpSpPr/>
          <p:nvPr/>
        </p:nvGrpSpPr>
        <p:grpSpPr>
          <a:xfrm>
            <a:off x="5507567" y="4490997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81F241F-5A5A-3997-331D-3D2BA0194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5B8DCA-51C0-292B-10C1-8247E1BAFF3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AE928B-B4A7-4C48-8E46-55B1985E136B}"/>
              </a:ext>
            </a:extLst>
          </p:cNvPr>
          <p:cNvGrpSpPr/>
          <p:nvPr/>
        </p:nvGrpSpPr>
        <p:grpSpPr>
          <a:xfrm>
            <a:off x="2918626" y="4937675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3247C6-50D7-90AA-75A8-8ED4A4AB29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36E38D-AE5D-4B11-0F89-7C7B71667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7925BE-827E-CFC4-FC69-371214A9C320}"/>
              </a:ext>
            </a:extLst>
          </p:cNvPr>
          <p:cNvGrpSpPr/>
          <p:nvPr/>
        </p:nvGrpSpPr>
        <p:grpSpPr>
          <a:xfrm>
            <a:off x="3113496" y="1905335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2E2444-15B6-191A-02AA-475829940D1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2D79FA-6959-7C82-4888-8E53F996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6B5F2-4DBE-BB08-767D-9C682358C244}"/>
              </a:ext>
            </a:extLst>
          </p:cNvPr>
          <p:cNvGrpSpPr/>
          <p:nvPr/>
        </p:nvGrpSpPr>
        <p:grpSpPr>
          <a:xfrm>
            <a:off x="1944263" y="254661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13ED56-5980-2A5F-82FD-F448F0C90F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C18D3E-91CF-0726-CADB-47205581E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0C30AC5-AA53-40C4-D661-C2B17DA4EB37}"/>
              </a:ext>
            </a:extLst>
          </p:cNvPr>
          <p:cNvSpPr/>
          <p:nvPr/>
        </p:nvSpPr>
        <p:spPr>
          <a:xfrm>
            <a:off x="1543987" y="2825646"/>
            <a:ext cx="1839769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AA763-C240-DC0F-15BF-B35AE1B0B007}"/>
              </a:ext>
            </a:extLst>
          </p:cNvPr>
          <p:cNvSpPr/>
          <p:nvPr/>
        </p:nvSpPr>
        <p:spPr>
          <a:xfrm>
            <a:off x="3420020" y="2825646"/>
            <a:ext cx="1259947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BFE7DC-074A-6044-EF7F-82651B9C048B}"/>
              </a:ext>
            </a:extLst>
          </p:cNvPr>
          <p:cNvGrpSpPr/>
          <p:nvPr/>
        </p:nvGrpSpPr>
        <p:grpSpPr>
          <a:xfrm>
            <a:off x="2321674" y="2965342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68E320-8E76-A3B2-0D86-54FE3458D3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127021-F9CB-4F7B-D7A0-B2DEDF723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A41BB1-0509-74F3-F4D6-AB823117C676}"/>
              </a:ext>
            </a:extLst>
          </p:cNvPr>
          <p:cNvGrpSpPr/>
          <p:nvPr/>
        </p:nvGrpSpPr>
        <p:grpSpPr>
          <a:xfrm>
            <a:off x="2173900" y="319136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2B85F-09E5-5BE6-FC65-9A56464A4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671F33-F8C4-43D6-DB02-556E30836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C07D55-AF9E-53EC-03CB-04206E9D0157}"/>
              </a:ext>
            </a:extLst>
          </p:cNvPr>
          <p:cNvGrpSpPr/>
          <p:nvPr/>
        </p:nvGrpSpPr>
        <p:grpSpPr>
          <a:xfrm>
            <a:off x="1636965" y="513791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DBB1F6-FFD3-989D-4C14-509F181D59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DFAB57-4D0C-F672-A353-81CBAB078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BA4BC44-6EB3-5B34-68B1-F2FCD40F2700}"/>
              </a:ext>
            </a:extLst>
          </p:cNvPr>
          <p:cNvSpPr/>
          <p:nvPr/>
        </p:nvSpPr>
        <p:spPr>
          <a:xfrm>
            <a:off x="3134253" y="4132407"/>
            <a:ext cx="1543333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560E2-AFE0-424F-825A-B33BA4E6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86532"/>
            <a:ext cx="6114286" cy="51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443673" y="3081463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8ED9D-5C68-FE92-7C90-C2DE38C1E2FB}"/>
              </a:ext>
            </a:extLst>
          </p:cNvPr>
          <p:cNvSpPr/>
          <p:nvPr/>
        </p:nvSpPr>
        <p:spPr>
          <a:xfrm>
            <a:off x="7111141" y="371113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take up to </a:t>
            </a:r>
            <a:r>
              <a:rPr lang="en-US" b="1" dirty="0">
                <a:solidFill>
                  <a:srgbClr val="FFFF00"/>
                </a:solidFill>
              </a:rPr>
              <a:t>30</a:t>
            </a:r>
            <a:r>
              <a:rPr lang="en-US" dirty="0"/>
              <a:t> secs</a:t>
            </a:r>
          </a:p>
        </p:txBody>
      </p:sp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3069EE-A253-0BF8-2077-FF2EEF98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37" y="1456985"/>
            <a:ext cx="6209524" cy="46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7554087" y="1867965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5832640" y="207955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091009" y="2729642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5762456" y="338138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3523548" y="360657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3666561" y="4532409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2717583" y="5337106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5285619" y="554425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3523548" y="3806512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5726618" y="5766746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BE6D8AA-FC4D-F043-2CEC-715201AF723E}"/>
              </a:ext>
            </a:extLst>
          </p:cNvPr>
          <p:cNvSpPr/>
          <p:nvPr/>
        </p:nvSpPr>
        <p:spPr>
          <a:xfrm>
            <a:off x="2259807" y="1523999"/>
            <a:ext cx="859632" cy="176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C609-87E9-D27C-E1E1-7C6C10A9B278}"/>
              </a:ext>
            </a:extLst>
          </p:cNvPr>
          <p:cNvSpPr txBox="1"/>
          <p:nvPr/>
        </p:nvSpPr>
        <p:spPr>
          <a:xfrm>
            <a:off x="5062875" y="2433075"/>
            <a:ext cx="36927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Vectorized Operations in 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</a:t>
                </a:r>
                <a:r>
                  <a:rPr lang="en-US" sz="2400" b="1"/>
                  <a:t>_walk2d.</a:t>
                </a:r>
                <a:r>
                  <a:rPr lang="en-US" sz="2400" b="1" dirty="0"/>
                  <a:t>py </a:t>
                </a:r>
                <a:r>
                  <a:rPr lang="en-US" sz="2400" dirty="0"/>
                  <a:t>that displays a 2D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(uniform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radial direction</a:t>
                </a:r>
              </a:p>
              <a:p>
                <a:r>
                  <a:rPr lang="en-US" sz="2400" dirty="0"/>
                  <a:t>Show the entire journey of 10,000 random steps in your plot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4E78B4-15D2-E2C6-E419-F8FE22C2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478127"/>
            <a:ext cx="5731000" cy="5144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random_walk2d.py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3879234" y="1415382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3698863" y="160206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865453" y="1990361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7328421" y="2382178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397356" y="3162425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3135408" y="431364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701981" y="469263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5701981" y="4892423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5169835" y="3787223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5919634" y="5265844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3AF19A0-EFDD-7D6E-C960-CB534F9ED3A6}"/>
              </a:ext>
            </a:extLst>
          </p:cNvPr>
          <p:cNvSpPr/>
          <p:nvPr/>
        </p:nvSpPr>
        <p:spPr>
          <a:xfrm>
            <a:off x="2287485" y="5404970"/>
            <a:ext cx="448572" cy="1361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03A6BE-71E7-A44D-F696-0BAAC390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"/>
          <a:stretch/>
        </p:blipFill>
        <p:spPr>
          <a:xfrm>
            <a:off x="314325" y="1508660"/>
            <a:ext cx="8515350" cy="5029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random_walk2d.py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Random Walk on 2-D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the walker is confined to only taking </a:t>
            </a:r>
            <a:r>
              <a:rPr lang="en-US" sz="2400" b="1" dirty="0">
                <a:solidFill>
                  <a:srgbClr val="0070C0"/>
                </a:solidFill>
              </a:rPr>
              <a:t>unit</a:t>
            </a:r>
            <a:r>
              <a:rPr lang="en-US" sz="2400" dirty="0"/>
              <a:t> steps in the </a:t>
            </a:r>
            <a:r>
              <a:rPr lang="en-US" sz="2400" b="1" dirty="0">
                <a:solidFill>
                  <a:srgbClr val="00B050"/>
                </a:solidFill>
              </a:rPr>
              <a:t>four cardinal directions </a:t>
            </a:r>
            <a:r>
              <a:rPr lang="en-US" sz="2400" dirty="0"/>
              <a:t>so the walk only traverses the integer (lattice) coordinates of a 2-D grid</a:t>
            </a:r>
          </a:p>
          <a:p>
            <a:r>
              <a:rPr lang="en-US" sz="2400" dirty="0"/>
              <a:t>Imagine each walk starts at the origin </a:t>
            </a:r>
            <a:r>
              <a:rPr lang="en-US" sz="2400" b="1" dirty="0"/>
              <a:t>(0,0) </a:t>
            </a:r>
            <a:r>
              <a:rPr lang="en-US" sz="2400" dirty="0"/>
              <a:t>and that the total steps for each walk can vary from </a:t>
            </a:r>
            <a:r>
              <a:rPr lang="en-US" sz="2400" b="1" dirty="0">
                <a:solidFill>
                  <a:srgbClr val="7030A0"/>
                </a:solidFill>
              </a:rPr>
              <a:t>1 to 200</a:t>
            </a:r>
          </a:p>
          <a:p>
            <a:r>
              <a:rPr lang="en-US" sz="2400" dirty="0"/>
              <a:t>As </a:t>
            </a:r>
            <a:r>
              <a:rPr lang="en-US" sz="2400" i="1" dirty="0"/>
              <a:t>a function of the number of steps taken</a:t>
            </a:r>
            <a:r>
              <a:rPr lang="en-US" sz="2400" dirty="0"/>
              <a:t>, how far away from the origin (using Cartesian straight-line distance) will the </a:t>
            </a:r>
            <a:r>
              <a:rPr lang="en-US" sz="2400" u="sng" dirty="0"/>
              <a:t>average</a:t>
            </a:r>
            <a:r>
              <a:rPr lang="en-US" sz="2400" dirty="0"/>
              <a:t> walk end?</a:t>
            </a:r>
          </a:p>
          <a:p>
            <a:r>
              <a:rPr lang="en-US" sz="2400" dirty="0"/>
              <a:t>We will take 50,000 walks of each walk length (1 to 200) to compute the </a:t>
            </a:r>
            <a:r>
              <a:rPr lang="en-US" sz="2400" b="1" dirty="0"/>
              <a:t>average</a:t>
            </a:r>
            <a:r>
              <a:rPr lang="en-US" sz="2400" dirty="0"/>
              <a:t> final Euclidian distance from the origin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78728-3EB0-5407-0F52-58F4ECA0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557968"/>
            <a:ext cx="6990476" cy="50761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49838F-7997-0FAE-448B-168791AD3BA4}"/>
              </a:ext>
            </a:extLst>
          </p:cNvPr>
          <p:cNvGrpSpPr/>
          <p:nvPr/>
        </p:nvGrpSpPr>
        <p:grpSpPr>
          <a:xfrm>
            <a:off x="4553991" y="174561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121674-C6AA-EF53-92EC-7169E9709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6BF72E-4FBD-0340-6D4F-3467B37CEB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C355E9-02CB-2878-A21D-7CB0B83C00AD}"/>
              </a:ext>
            </a:extLst>
          </p:cNvPr>
          <p:cNvGrpSpPr/>
          <p:nvPr/>
        </p:nvGrpSpPr>
        <p:grpSpPr>
          <a:xfrm>
            <a:off x="2743178" y="238679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A77E27-BADC-B947-7765-68D3EE497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85B76F-369B-9619-6367-F818D01181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D12820-96BE-094D-09DA-373BD866447A}"/>
              </a:ext>
            </a:extLst>
          </p:cNvPr>
          <p:cNvGrpSpPr/>
          <p:nvPr/>
        </p:nvGrpSpPr>
        <p:grpSpPr>
          <a:xfrm>
            <a:off x="3357966" y="3045959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0561D9-377C-BA9E-CAEB-E9DFE556E4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250849-6D6C-D3E8-B97B-71EAED9C3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72CF86-CC95-AC04-E371-E9342AE7C13D}"/>
              </a:ext>
            </a:extLst>
          </p:cNvPr>
          <p:cNvGrpSpPr/>
          <p:nvPr/>
        </p:nvGrpSpPr>
        <p:grpSpPr>
          <a:xfrm>
            <a:off x="3631185" y="3701045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E6FC7-6673-31C4-57E3-F04385DC80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486D68B-44AE-B1DE-F702-10B2C0D8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1F677D-F12F-EF53-F32C-7780DFD1F473}"/>
              </a:ext>
            </a:extLst>
          </p:cNvPr>
          <p:cNvGrpSpPr/>
          <p:nvPr/>
        </p:nvGrpSpPr>
        <p:grpSpPr>
          <a:xfrm>
            <a:off x="7295755" y="4565444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6EFF25-D3A9-2794-DFB8-D33C59A01A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B364D9-0D82-ABB2-9F4B-8FCD2469D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0AC74-4FBF-BCD0-5EBB-334A7B19C50B}"/>
              </a:ext>
            </a:extLst>
          </p:cNvPr>
          <p:cNvGrpSpPr/>
          <p:nvPr/>
        </p:nvGrpSpPr>
        <p:grpSpPr>
          <a:xfrm>
            <a:off x="6153459" y="4997925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D0D879-7F62-6ED8-B72B-F503687FEC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D54EE3-CBBF-49A0-3FC8-A261C7544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F74187-89FC-88B2-5779-52086B46FE0E}"/>
              </a:ext>
            </a:extLst>
          </p:cNvPr>
          <p:cNvGrpSpPr/>
          <p:nvPr/>
        </p:nvGrpSpPr>
        <p:grpSpPr>
          <a:xfrm>
            <a:off x="5310928" y="5645032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F6CC6E-3DA9-CB5E-5983-164CC9B11E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95DE3F-A201-8EC0-499B-5CD7FAD9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63DA89-DAB7-AE92-2ADB-E1C4C21663FB}"/>
              </a:ext>
            </a:extLst>
          </p:cNvPr>
          <p:cNvGrpSpPr/>
          <p:nvPr/>
        </p:nvGrpSpPr>
        <p:grpSpPr>
          <a:xfrm>
            <a:off x="4449215" y="58623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94B1D2-31BF-DF6F-CAAA-493B06DE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D87C78-827F-89E5-7288-63231333F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F54829-287D-271A-01DC-581A259DC971}"/>
              </a:ext>
            </a:extLst>
          </p:cNvPr>
          <p:cNvGrpSpPr/>
          <p:nvPr/>
        </p:nvGrpSpPr>
        <p:grpSpPr>
          <a:xfrm>
            <a:off x="7888223" y="477056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CB676-A847-E59E-BDD7-ABE5077958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0BFD45-C53D-A960-263B-FD40AFBEF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605F7B-B80F-7F46-6356-053FB528C524}"/>
              </a:ext>
            </a:extLst>
          </p:cNvPr>
          <p:cNvGrpSpPr/>
          <p:nvPr/>
        </p:nvGrpSpPr>
        <p:grpSpPr>
          <a:xfrm>
            <a:off x="4860536" y="629570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815CB2-6B4F-0F66-8D70-3EEC103A59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9A584B-937D-9FAC-1BC5-92F7224B3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6619C69-13E8-11AC-F936-D145D5728F0C}"/>
              </a:ext>
            </a:extLst>
          </p:cNvPr>
          <p:cNvSpPr/>
          <p:nvPr/>
        </p:nvSpPr>
        <p:spPr>
          <a:xfrm>
            <a:off x="4312454" y="4855820"/>
            <a:ext cx="1094585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C91DC-F9D6-E343-DCAE-3EE3D5A8AA7A}"/>
              </a:ext>
            </a:extLst>
          </p:cNvPr>
          <p:cNvSpPr/>
          <p:nvPr/>
        </p:nvSpPr>
        <p:spPr>
          <a:xfrm>
            <a:off x="2097555" y="5710184"/>
            <a:ext cx="937953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DC6207-BFE6-0F59-D01F-0E7FFA0CC4DF}"/>
              </a:ext>
            </a:extLst>
          </p:cNvPr>
          <p:cNvSpPr/>
          <p:nvPr/>
        </p:nvSpPr>
        <p:spPr>
          <a:xfrm>
            <a:off x="5010150" y="5078067"/>
            <a:ext cx="1143310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0916B-F4EC-6653-1598-08ACB0E7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1557968"/>
            <a:ext cx="7457143" cy="35809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DBBE44-8BA1-16EE-FE55-5BE40412CF81}"/>
              </a:ext>
            </a:extLst>
          </p:cNvPr>
          <p:cNvGrpSpPr/>
          <p:nvPr/>
        </p:nvGrpSpPr>
        <p:grpSpPr>
          <a:xfrm>
            <a:off x="8157624" y="1745406"/>
            <a:ext cx="715450" cy="369332"/>
            <a:chOff x="4968362" y="2079211"/>
            <a:chExt cx="715450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2CEC78-435C-FC33-081F-B8DA334DB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B3950-478A-9AE4-5219-F146BD0E0127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B9B55-B75A-88EF-E573-376A2752B679}"/>
              </a:ext>
            </a:extLst>
          </p:cNvPr>
          <p:cNvGrpSpPr/>
          <p:nvPr/>
        </p:nvGrpSpPr>
        <p:grpSpPr>
          <a:xfrm>
            <a:off x="7302875" y="264354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F48C6C-06E0-3998-9756-E2707AC54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FB237A-F417-F944-E0CA-6E75BB8855A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1BC1CA-A249-2539-63C6-17226AA98ED0}"/>
              </a:ext>
            </a:extLst>
          </p:cNvPr>
          <p:cNvGrpSpPr/>
          <p:nvPr/>
        </p:nvGrpSpPr>
        <p:grpSpPr>
          <a:xfrm>
            <a:off x="3795550" y="30653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0E02A1-4B6A-27F9-46B9-E3FE0CE895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0CA820-39E9-5C42-95CA-460E8B2B4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08B4E-068B-1913-E32D-8DE57E601BCD}"/>
              </a:ext>
            </a:extLst>
          </p:cNvPr>
          <p:cNvGrpSpPr/>
          <p:nvPr/>
        </p:nvGrpSpPr>
        <p:grpSpPr>
          <a:xfrm>
            <a:off x="7014548" y="351192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ADE70-B2C8-924A-0AE8-FB57060AA88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F1BC57-379E-376C-A862-2868F9BA1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DCCBA8-9C29-B511-3B42-113D8EBEBDDE}"/>
              </a:ext>
            </a:extLst>
          </p:cNvPr>
          <p:cNvGrpSpPr/>
          <p:nvPr/>
        </p:nvGrpSpPr>
        <p:grpSpPr>
          <a:xfrm>
            <a:off x="5451966" y="3941220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E8391A-95D5-FC0D-5731-9430F02187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8C0C87-17AC-4C45-CCC9-15DD17140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8EF7A5-54AF-4113-2DC5-CD72BE576C43}"/>
              </a:ext>
            </a:extLst>
          </p:cNvPr>
          <p:cNvSpPr txBox="1"/>
          <p:nvPr/>
        </p:nvSpPr>
        <p:spPr>
          <a:xfrm>
            <a:off x="843428" y="5501390"/>
            <a:ext cx="26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= Direction (E/W or N/S)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517D3-6BC4-6FBA-47B6-9E4CE8E28F6B}"/>
              </a:ext>
            </a:extLst>
          </p:cNvPr>
          <p:cNvGrpSpPr/>
          <p:nvPr/>
        </p:nvGrpSpPr>
        <p:grpSpPr>
          <a:xfrm>
            <a:off x="6582816" y="4150810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0A792-5640-DE39-2A76-D8CD398013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7EE25C-9CA1-2AE2-9898-2125FC973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C33BD9-EABF-5006-8C78-55720CA2AFEB}"/>
              </a:ext>
            </a:extLst>
          </p:cNvPr>
          <p:cNvSpPr txBox="1"/>
          <p:nvPr/>
        </p:nvSpPr>
        <p:spPr>
          <a:xfrm>
            <a:off x="843428" y="5987019"/>
            <a:ext cx="31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steps[] = Distance (E/W or N/S)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E09E4A-75F2-98B8-CE6F-1DD2728EC5AF}"/>
              </a:ext>
            </a:extLst>
          </p:cNvPr>
          <p:cNvGrpSpPr/>
          <p:nvPr/>
        </p:nvGrpSpPr>
        <p:grpSpPr>
          <a:xfrm>
            <a:off x="6346540" y="4366336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B9671E-6B25-ABD5-34D9-9E4592ABE7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BFE50F-D231-A279-5AC3-D044DD57D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28DC3A-8696-7BA4-574A-A3D42C728A47}"/>
              </a:ext>
            </a:extLst>
          </p:cNvPr>
          <p:cNvGrpSpPr/>
          <p:nvPr/>
        </p:nvGrpSpPr>
        <p:grpSpPr>
          <a:xfrm>
            <a:off x="5124839" y="45868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C5E9F8-6AA4-4B5A-5C13-3260EA18FE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39C4D9-93F0-E3E7-7483-C46A324AC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7CD1B-7710-F934-379D-D194BFBD49E1}"/>
              </a:ext>
            </a:extLst>
          </p:cNvPr>
          <p:cNvGrpSpPr/>
          <p:nvPr/>
        </p:nvGrpSpPr>
        <p:grpSpPr>
          <a:xfrm>
            <a:off x="2676346" y="48090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93955-E082-E091-A740-FE84BFACF7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75C4277-B49F-1CAE-D610-95309D308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255DFD0-7F50-A5B2-B301-A6D039052883}"/>
              </a:ext>
            </a:extLst>
          </p:cNvPr>
          <p:cNvSpPr/>
          <p:nvPr/>
        </p:nvSpPr>
        <p:spPr>
          <a:xfrm>
            <a:off x="6457950" y="1828800"/>
            <a:ext cx="16209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BFB8B0-931F-16AE-C1F8-FD275CA99086}"/>
              </a:ext>
            </a:extLst>
          </p:cNvPr>
          <p:cNvSpPr txBox="1"/>
          <p:nvPr/>
        </p:nvSpPr>
        <p:spPr>
          <a:xfrm>
            <a:off x="4864192" y="5454503"/>
            <a:ext cx="3293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Normalized</a:t>
            </a:r>
            <a:r>
              <a:rPr lang="en-US" b="1" dirty="0"/>
              <a:t> distance </a:t>
            </a:r>
            <a:r>
              <a:rPr lang="en-US" dirty="0"/>
              <a:t>= Total Distance (for that walk length) / Number of Walks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3F1C81-D5B6-177C-995F-095D459AA17D}"/>
              </a:ext>
            </a:extLst>
          </p:cNvPr>
          <p:cNvSpPr/>
          <p:nvPr/>
        </p:nvSpPr>
        <p:spPr>
          <a:xfrm>
            <a:off x="3389137" y="4220903"/>
            <a:ext cx="25117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37C77E-09C3-58C3-C274-0B7F61AF8057}"/>
              </a:ext>
            </a:extLst>
          </p:cNvPr>
          <p:cNvSpPr/>
          <p:nvPr/>
        </p:nvSpPr>
        <p:spPr>
          <a:xfrm>
            <a:off x="5934846" y="4222037"/>
            <a:ext cx="585763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8" grpId="0" animBg="1"/>
      <p:bldP spid="35" grpId="0"/>
      <p:bldP spid="36" grpId="0" animBg="1"/>
      <p:bldP spid="3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3BE41-0F1F-B19E-721B-8E584ADA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2" y="1557968"/>
            <a:ext cx="7533333" cy="16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420CA2-E878-BF6F-401B-8E4A0C785D7D}"/>
              </a:ext>
            </a:extLst>
          </p:cNvPr>
          <p:cNvGrpSpPr/>
          <p:nvPr/>
        </p:nvGrpSpPr>
        <p:grpSpPr>
          <a:xfrm>
            <a:off x="1339551" y="4046616"/>
            <a:ext cx="1200473" cy="1979497"/>
            <a:chOff x="271052" y="714716"/>
            <a:chExt cx="1200473" cy="19794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4F7EE2-D26F-13DE-6AFD-479CCB50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53CE27-C60A-324F-1651-54DB4574615F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A020DCB-83B2-D88D-9E2A-C7AD150EA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53" y="3351253"/>
            <a:ext cx="4062396" cy="33702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0838C01-7DA7-C489-7466-5FCB7120D137}"/>
              </a:ext>
            </a:extLst>
          </p:cNvPr>
          <p:cNvGrpSpPr/>
          <p:nvPr/>
        </p:nvGrpSpPr>
        <p:grpSpPr>
          <a:xfrm>
            <a:off x="8245968" y="1578856"/>
            <a:ext cx="715450" cy="369332"/>
            <a:chOff x="4968362" y="2079211"/>
            <a:chExt cx="71545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6D79314-75F7-A807-80AD-28E612C8B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B43E5-A9D9-56E9-89A4-7E1969625572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0BB9D-0610-E846-46B5-9F31761E3CDD}"/>
              </a:ext>
            </a:extLst>
          </p:cNvPr>
          <p:cNvGrpSpPr/>
          <p:nvPr/>
        </p:nvGrpSpPr>
        <p:grpSpPr>
          <a:xfrm>
            <a:off x="6463796" y="201994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8F176E-085B-0A58-793C-28F8A166C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7D0074-6341-22CC-C4FC-A261D625E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CB355-0122-FB2D-4DB2-D91C890DC058}"/>
              </a:ext>
            </a:extLst>
          </p:cNvPr>
          <p:cNvGrpSpPr/>
          <p:nvPr/>
        </p:nvGrpSpPr>
        <p:grpSpPr>
          <a:xfrm>
            <a:off x="5197129" y="222378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FCF66A-5C59-2A6D-AC45-986E6502B4A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31B177-B862-3BCE-230E-F102E5264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50FF2A-6714-2728-9C77-0BF667E50026}"/>
              </a:ext>
            </a:extLst>
          </p:cNvPr>
          <p:cNvGrpSpPr/>
          <p:nvPr/>
        </p:nvGrpSpPr>
        <p:grpSpPr>
          <a:xfrm>
            <a:off x="5028379" y="245963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2E9F7E-B768-EB44-69E4-9C5623E0D2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DFCB5E-6DE5-53A6-97A1-4E5359BEB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7CA6F7-D6C0-B182-F5AC-80284709F2C1}"/>
              </a:ext>
            </a:extLst>
          </p:cNvPr>
          <p:cNvGrpSpPr/>
          <p:nvPr/>
        </p:nvGrpSpPr>
        <p:grpSpPr>
          <a:xfrm>
            <a:off x="1834221" y="267274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D3ABF-E6F0-E11D-8EEF-CE06F01765D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7A598EB-743E-C383-8AB7-19EAD07A2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063B5-A7E5-4D37-7980-4DF85253057A}"/>
              </a:ext>
            </a:extLst>
          </p:cNvPr>
          <p:cNvGrpSpPr/>
          <p:nvPr/>
        </p:nvGrpSpPr>
        <p:grpSpPr>
          <a:xfrm>
            <a:off x="2281545" y="287822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0B874-ADE3-6934-5B1C-7522B06A5D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43A119-A588-7D8A-5C29-8E5CDB5C9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A72AE91-D2C3-8162-3E14-1730EF7F5A08}"/>
              </a:ext>
            </a:extLst>
          </p:cNvPr>
          <p:cNvSpPr/>
          <p:nvPr/>
        </p:nvSpPr>
        <p:spPr>
          <a:xfrm>
            <a:off x="1339551" y="2308485"/>
            <a:ext cx="264021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D49681-1A13-0344-638C-C6BAECF945E2}"/>
              </a:ext>
            </a:extLst>
          </p:cNvPr>
          <p:cNvSpPr/>
          <p:nvPr/>
        </p:nvSpPr>
        <p:spPr>
          <a:xfrm>
            <a:off x="6453188" y="1652679"/>
            <a:ext cx="1725408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DD1B5-B032-CD82-46E2-BE17825C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2" y="1557968"/>
            <a:ext cx="5590476" cy="42190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7E92A6E-ADA3-70FC-FEE2-6F0F1FBDB9FC}"/>
              </a:ext>
            </a:extLst>
          </p:cNvPr>
          <p:cNvGrpSpPr/>
          <p:nvPr/>
        </p:nvGrpSpPr>
        <p:grpSpPr>
          <a:xfrm>
            <a:off x="4297722" y="15060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CA53471-7F79-7BD9-76E0-97F7D0432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264B40-8182-D637-4CA0-9FA58F86CF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730122-735A-9F3E-50A7-7E3DD3B8D137}"/>
              </a:ext>
            </a:extLst>
          </p:cNvPr>
          <p:cNvGrpSpPr/>
          <p:nvPr/>
        </p:nvGrpSpPr>
        <p:grpSpPr>
          <a:xfrm>
            <a:off x="4169922" y="174263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4D861ED-C92D-8C35-8401-1AB3C3AD9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40DBCA-BCD3-3D48-B43D-2690C7FD872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FFF0C6-C286-E649-6C9A-88B799879C5E}"/>
              </a:ext>
            </a:extLst>
          </p:cNvPr>
          <p:cNvGrpSpPr/>
          <p:nvPr/>
        </p:nvGrpSpPr>
        <p:grpSpPr>
          <a:xfrm>
            <a:off x="3803042" y="3044678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B24AB6-2D2B-3D9D-EE19-C69801740C0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8DE63F-89F2-1FC6-3192-3B9B55DFC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CDCA62-09B7-E9E2-B657-134F4D80A7E8}"/>
              </a:ext>
            </a:extLst>
          </p:cNvPr>
          <p:cNvGrpSpPr/>
          <p:nvPr/>
        </p:nvGrpSpPr>
        <p:grpSpPr>
          <a:xfrm>
            <a:off x="6156896" y="327218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23021-B05B-6B41-C416-B7B57D834A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13EA22-5B84-77DC-863A-E51199361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997603-825E-7A78-CCD8-E5C589460E93}"/>
              </a:ext>
            </a:extLst>
          </p:cNvPr>
          <p:cNvGrpSpPr/>
          <p:nvPr/>
        </p:nvGrpSpPr>
        <p:grpSpPr>
          <a:xfrm>
            <a:off x="6763285" y="3490321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FD7C25-CA52-8C58-92AC-CD3D35F8D9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38B737-C988-23E1-6CA9-5C0731372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D0723-801C-0BDC-0539-C58CBB106B6E}"/>
              </a:ext>
            </a:extLst>
          </p:cNvPr>
          <p:cNvGrpSpPr/>
          <p:nvPr/>
        </p:nvGrpSpPr>
        <p:grpSpPr>
          <a:xfrm>
            <a:off x="6840882" y="369346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0E1F91-A5C0-E9B8-700F-EFC08793D41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E73D30-EFC8-3196-B590-AA64DC2E1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2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random_walk_lattice.py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4F3E-7EE3-B8E6-6B24-5A5E9AEC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4" y="1601813"/>
            <a:ext cx="7800252" cy="38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/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/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D8B2655-9345-112E-F2B6-2F68E6053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88" y="4245429"/>
            <a:ext cx="1952381" cy="18095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09FB98-A40F-B932-7697-A80DD3BF7624}"/>
              </a:ext>
            </a:extLst>
          </p:cNvPr>
          <p:cNvSpPr/>
          <p:nvPr/>
        </p:nvSpPr>
        <p:spPr>
          <a:xfrm rot="10800000">
            <a:off x="3841228" y="5932156"/>
            <a:ext cx="2173575" cy="162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F31932-5440-FF14-50E2-F1805645F402}"/>
              </a:ext>
            </a:extLst>
          </p:cNvPr>
          <p:cNvSpPr/>
          <p:nvPr/>
        </p:nvSpPr>
        <p:spPr>
          <a:xfrm>
            <a:off x="2106118" y="5666282"/>
            <a:ext cx="1528997" cy="690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/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blipFill>
                <a:blip r:embed="rId6"/>
                <a:stretch>
                  <a:fillRect l="-1575" t="-2174" r="-433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2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2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Higher Dimensional Uniform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Random Walks on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must the code be modified to measure lattice walk statistics in </a:t>
            </a:r>
            <a:r>
              <a:rPr lang="en-US" sz="2400" b="1" dirty="0">
                <a:solidFill>
                  <a:srgbClr val="7030A0"/>
                </a:solidFill>
              </a:rPr>
              <a:t>dimensions &gt; 2 </a:t>
            </a:r>
            <a:r>
              <a:rPr lang="en-US" sz="2400" dirty="0"/>
              <a:t>?</a:t>
            </a:r>
          </a:p>
          <a:p>
            <a:r>
              <a:rPr lang="en-US" sz="2400" dirty="0"/>
              <a:t>Can we develop a </a:t>
            </a:r>
            <a:r>
              <a:rPr lang="en-US" sz="2400" b="1" dirty="0">
                <a:solidFill>
                  <a:srgbClr val="FF0000"/>
                </a:solidFill>
              </a:rPr>
              <a:t>closed-form (analytic) formula </a:t>
            </a:r>
            <a:r>
              <a:rPr lang="en-US" sz="2400" dirty="0"/>
              <a:t>to provide the exact average stopping distance for any length walk in any number of dimensions?</a:t>
            </a:r>
          </a:p>
          <a:p>
            <a:r>
              <a:rPr lang="en-US" sz="2400" dirty="0"/>
              <a:t>In the most general sense, can we estimate the average distance traveled along lattices with </a:t>
            </a:r>
            <a:r>
              <a:rPr lang="en-US" sz="2400" b="1" i="1" dirty="0">
                <a:solidFill>
                  <a:srgbClr val="00B050"/>
                </a:solidFill>
              </a:rPr>
              <a:t>fractional</a:t>
            </a:r>
            <a:r>
              <a:rPr lang="en-US" sz="2400" b="1" dirty="0">
                <a:solidFill>
                  <a:srgbClr val="00B050"/>
                </a:solidFill>
              </a:rPr>
              <a:t> dimensions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AF49E2-BE95-A14A-F3C3-9CC395BF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69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B5A52-EC7E-B69C-0F92-588E948DB19B}"/>
              </a:ext>
            </a:extLst>
          </p:cNvPr>
          <p:cNvGrpSpPr/>
          <p:nvPr/>
        </p:nvGrpSpPr>
        <p:grpSpPr>
          <a:xfrm>
            <a:off x="5641243" y="13633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85134-81AD-EA3A-A30C-D4ACC6E19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77973-F26B-3CCA-84C1-20509C869F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8DE0867-BAF8-C1FB-784D-86F7B47BFC8F}"/>
              </a:ext>
            </a:extLst>
          </p:cNvPr>
          <p:cNvSpPr/>
          <p:nvPr/>
        </p:nvSpPr>
        <p:spPr>
          <a:xfrm>
            <a:off x="7465102" y="2330970"/>
            <a:ext cx="1506511" cy="936886"/>
          </a:xfrm>
          <a:prstGeom prst="wedgeRoundRectCallout">
            <a:avLst>
              <a:gd name="adj1" fmla="val -48196"/>
              <a:gd name="adj2" fmla="val -1239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</a:t>
            </a:r>
            <a:r>
              <a:rPr lang="en-US" b="1" dirty="0">
                <a:solidFill>
                  <a:srgbClr val="FFFF00"/>
                </a:solidFill>
              </a:rPr>
              <a:t>must</a:t>
            </a:r>
            <a:r>
              <a:rPr lang="en-US" dirty="0"/>
              <a:t> </a:t>
            </a:r>
            <a:r>
              <a:rPr lang="en-US" u="sng" dirty="0"/>
              <a:t>close</a:t>
            </a:r>
            <a:r>
              <a:rPr lang="en-US" dirty="0"/>
              <a:t> the plot window</a:t>
            </a:r>
          </a:p>
        </p:txBody>
      </p: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4BDD5-F2CE-AE7F-977C-80E83DEE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2" y="1574957"/>
            <a:ext cx="3267709" cy="3091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89DC2-78C7-77EF-5D06-67971651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61" y="1583499"/>
            <a:ext cx="3267709" cy="2172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D68B3-6083-067B-2D0A-8601C0728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861" y="3966293"/>
            <a:ext cx="3744618" cy="25081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63580-37EF-7B48-5577-F40258FBE067}"/>
              </a:ext>
            </a:extLst>
          </p:cNvPr>
          <p:cNvGrpSpPr/>
          <p:nvPr/>
        </p:nvGrpSpPr>
        <p:grpSpPr>
          <a:xfrm>
            <a:off x="3248411" y="2715854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4D1AE8-47A6-DB10-0113-A93E6D2EE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BB90DD-23FA-8ED1-7082-B4839B98B8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CFF2FC-6316-EBF8-2951-496E7393A420}"/>
              </a:ext>
            </a:extLst>
          </p:cNvPr>
          <p:cNvGrpSpPr/>
          <p:nvPr/>
        </p:nvGrpSpPr>
        <p:grpSpPr>
          <a:xfrm>
            <a:off x="5684308" y="178657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BC6489-7BB0-EB53-904F-4C89C4F9F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F6C16F-CAA7-D5CE-077F-4BE86675D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0085AA-2CF8-F01C-BEB1-460C560240DB}"/>
              </a:ext>
            </a:extLst>
          </p:cNvPr>
          <p:cNvGrpSpPr/>
          <p:nvPr/>
        </p:nvGrpSpPr>
        <p:grpSpPr>
          <a:xfrm>
            <a:off x="5676848" y="2993695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BF8876-E709-A6A2-99AE-3D0C2F08627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6787BA-DB1D-5692-6071-6EBDECAE4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126DF0-517C-DCF7-02A2-71D659453FAF}"/>
              </a:ext>
            </a:extLst>
          </p:cNvPr>
          <p:cNvGrpSpPr/>
          <p:nvPr/>
        </p:nvGrpSpPr>
        <p:grpSpPr>
          <a:xfrm>
            <a:off x="8037767" y="537136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7A7E1-9788-A351-98B9-A8C209735B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5F42F5-901D-869A-C90E-186B1B70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B46443-6460-77D9-9F8B-11DBC6EA7BDE}"/>
              </a:ext>
            </a:extLst>
          </p:cNvPr>
          <p:cNvGrpSpPr/>
          <p:nvPr/>
        </p:nvGrpSpPr>
        <p:grpSpPr>
          <a:xfrm>
            <a:off x="6231456" y="6169581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C7D6D3-A345-3904-78E6-D77025B50C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F190D8-1EAE-85EE-0FDE-79BC390D9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201240C-DD15-2762-CDBE-E93FE3742039}"/>
              </a:ext>
            </a:extLst>
          </p:cNvPr>
          <p:cNvSpPr txBox="1"/>
          <p:nvPr/>
        </p:nvSpPr>
        <p:spPr>
          <a:xfrm>
            <a:off x="5864600" y="3301065"/>
            <a:ext cx="1464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Radon</a:t>
            </a:r>
            <a:r>
              <a:rPr lang="en-US" dirty="0"/>
              <a:t> 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35964-999D-BA5C-6D7F-523EF5991DD5}"/>
              </a:ext>
            </a:extLst>
          </p:cNvPr>
          <p:cNvSpPr txBox="1"/>
          <p:nvPr/>
        </p:nvSpPr>
        <p:spPr>
          <a:xfrm>
            <a:off x="498070" y="5246251"/>
            <a:ext cx="300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dataclass</a:t>
            </a:r>
            <a:r>
              <a:rPr lang="en-US" dirty="0"/>
              <a:t> is like a </a:t>
            </a:r>
            <a:r>
              <a:rPr lang="en-US" b="1" dirty="0"/>
              <a:t>struct</a:t>
            </a:r>
            <a:r>
              <a:rPr lang="en-US" dirty="0"/>
              <a:t> in "C/C++" (a class with no methods/member functions)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8A5539-EF99-944D-3CBB-713389847819}"/>
              </a:ext>
            </a:extLst>
          </p:cNvPr>
          <p:cNvSpPr/>
          <p:nvPr/>
        </p:nvSpPr>
        <p:spPr>
          <a:xfrm>
            <a:off x="5476876" y="4024732"/>
            <a:ext cx="524656" cy="210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CE4B1-AB9A-E7A5-5D80-F1763E8F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64" y="1690689"/>
            <a:ext cx="2552381" cy="14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25080D-67E6-5339-1D0B-34DDC724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28" y="1690689"/>
            <a:ext cx="5542857" cy="40095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3B083-2142-C7FF-1D27-34F48C04B116}"/>
              </a:ext>
            </a:extLst>
          </p:cNvPr>
          <p:cNvGrpSpPr/>
          <p:nvPr/>
        </p:nvGrpSpPr>
        <p:grpSpPr>
          <a:xfrm>
            <a:off x="2319016" y="189868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DCEF27-9929-25CB-3846-4E3502064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D5F660-B0C2-F012-7AF9-571BC631E59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19EA56-372F-0CB3-BA64-46775789A975}"/>
              </a:ext>
            </a:extLst>
          </p:cNvPr>
          <p:cNvGrpSpPr/>
          <p:nvPr/>
        </p:nvGrpSpPr>
        <p:grpSpPr>
          <a:xfrm>
            <a:off x="6295490" y="169068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F7FB612-BBC5-1A37-9D65-876953434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59D5CC-731C-7B41-7A21-41C1602016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1491E7-EF03-20F1-EE7F-1BA69F12F741}"/>
              </a:ext>
            </a:extLst>
          </p:cNvPr>
          <p:cNvGrpSpPr/>
          <p:nvPr/>
        </p:nvGrpSpPr>
        <p:grpSpPr>
          <a:xfrm>
            <a:off x="5920021" y="221554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411394-2872-77E8-FB45-044CB6DD25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85144E-C50C-C417-95D5-785BD3213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9254"/>
          </a:xfrm>
        </p:spPr>
        <p:txBody>
          <a:bodyPr anchor="t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64CB-B53A-FDA8-D21E-FBCEBF2F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39" y="1007625"/>
            <a:ext cx="5113722" cy="5640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72B03F-7DBE-FDA2-A7B2-3121BEE1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31" y="934286"/>
            <a:ext cx="2695238" cy="971429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FEC947-9FC1-0765-441C-AF46EEA64793}"/>
              </a:ext>
            </a:extLst>
          </p:cNvPr>
          <p:cNvGrpSpPr/>
          <p:nvPr/>
        </p:nvGrpSpPr>
        <p:grpSpPr>
          <a:xfrm>
            <a:off x="4245253" y="919296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FCE567-5A1A-7998-D9D3-41465B838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92295E-C7E4-E8F8-C5D8-08D2AD8B95A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6445AE-CC6E-4ED1-262D-6A4B2C04A6BB}"/>
              </a:ext>
            </a:extLst>
          </p:cNvPr>
          <p:cNvGrpSpPr/>
          <p:nvPr/>
        </p:nvGrpSpPr>
        <p:grpSpPr>
          <a:xfrm>
            <a:off x="3543903" y="1209876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3695A33-4AB7-DD93-24DA-23E42CBC2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4F956-6795-8EED-2667-44C8F30B3CA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06DA6CE-5945-900F-3871-DCDBD3790988}"/>
              </a:ext>
            </a:extLst>
          </p:cNvPr>
          <p:cNvSpPr/>
          <p:nvPr/>
        </p:nvSpPr>
        <p:spPr>
          <a:xfrm>
            <a:off x="2270307" y="1314450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215320-137B-35A0-FEDF-68EC88B1891F}"/>
              </a:ext>
            </a:extLst>
          </p:cNvPr>
          <p:cNvGrpSpPr/>
          <p:nvPr/>
        </p:nvGrpSpPr>
        <p:grpSpPr>
          <a:xfrm>
            <a:off x="3503357" y="150045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19DFD-051A-2DA4-5A33-DAD2E6D7CC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5748FF-DA00-8AFD-63BC-CDF29E8C3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7F52CB-9A9D-4F82-9333-D8BA9A2861A5}"/>
              </a:ext>
            </a:extLst>
          </p:cNvPr>
          <p:cNvGrpSpPr/>
          <p:nvPr/>
        </p:nvGrpSpPr>
        <p:grpSpPr>
          <a:xfrm>
            <a:off x="4591840" y="2373329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8C5EB6-D862-823D-4A4C-A4A600FF39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C88601-84B1-9992-2B75-1D699F502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4664F42-9063-D2FD-347A-562AC4D4FDC6}"/>
              </a:ext>
            </a:extLst>
          </p:cNvPr>
          <p:cNvSpPr/>
          <p:nvPr/>
        </p:nvSpPr>
        <p:spPr>
          <a:xfrm>
            <a:off x="2270307" y="2191497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8CFDC21-700F-AAB0-C36A-5DE3F9E86307}"/>
              </a:ext>
            </a:extLst>
          </p:cNvPr>
          <p:cNvGrpSpPr/>
          <p:nvPr/>
        </p:nvGrpSpPr>
        <p:grpSpPr>
          <a:xfrm>
            <a:off x="3328795" y="2824806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097CB7-0EE5-8E3F-7948-6C67060F2C3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42780B5-7080-E327-6B3B-632C5F3BB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B36735-7CF2-8740-2E2C-5314088D082F}"/>
              </a:ext>
            </a:extLst>
          </p:cNvPr>
          <p:cNvGrpSpPr/>
          <p:nvPr/>
        </p:nvGrpSpPr>
        <p:grpSpPr>
          <a:xfrm>
            <a:off x="3907748" y="398300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2059D1-25C0-43B0-4830-F4F8F195BD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72C043-2C3B-CC9F-32F5-93FF2BD82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B8C558-6B1B-E8ED-ACF9-544062958199}"/>
              </a:ext>
            </a:extLst>
          </p:cNvPr>
          <p:cNvGrpSpPr/>
          <p:nvPr/>
        </p:nvGrpSpPr>
        <p:grpSpPr>
          <a:xfrm>
            <a:off x="6457408" y="5316168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88954A-8140-6CA5-B193-8A862DAC55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8773347-EB75-3A3F-6F16-E9DB808C9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BEC477-CB5D-5BAF-4DB1-90E991AE6040}"/>
              </a:ext>
            </a:extLst>
          </p:cNvPr>
          <p:cNvGrpSpPr/>
          <p:nvPr/>
        </p:nvGrpSpPr>
        <p:grpSpPr>
          <a:xfrm>
            <a:off x="3814292" y="574807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3788FA-2DE5-C6C7-60F3-9BEA25789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B6EFD2-3656-CEC6-9342-1759FCEF3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CF8438-1E1E-F936-2BAF-A2A4006982E9}"/>
              </a:ext>
            </a:extLst>
          </p:cNvPr>
          <p:cNvGrpSpPr/>
          <p:nvPr/>
        </p:nvGrpSpPr>
        <p:grpSpPr>
          <a:xfrm>
            <a:off x="7078390" y="6185677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DDDC8C-BCC8-5A0D-B98A-22EDBD2164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D190900-420E-0550-AA16-A44A62271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B3905B-A483-60CF-91D3-2C0CC4E6EF26}"/>
              </a:ext>
            </a:extLst>
          </p:cNvPr>
          <p:cNvSpPr/>
          <p:nvPr/>
        </p:nvSpPr>
        <p:spPr>
          <a:xfrm>
            <a:off x="2454366" y="6156522"/>
            <a:ext cx="474571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7C4778-B51C-B4CD-6320-0E956F19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16" y="1612839"/>
            <a:ext cx="7441567" cy="46234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B5DC3-829E-546B-3343-03CF7260B430}"/>
              </a:ext>
            </a:extLst>
          </p:cNvPr>
          <p:cNvGrpSpPr/>
          <p:nvPr/>
        </p:nvGrpSpPr>
        <p:grpSpPr>
          <a:xfrm>
            <a:off x="4102845" y="161283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ECB2318-BF75-11F3-3C59-41DFC3E20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E6056-C4F8-7AC0-7531-C549178D3C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51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CCBB3-43BD-5CA7-74AE-4463C706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63" y="1421687"/>
            <a:ext cx="5098674" cy="52036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274F985-8BF3-A538-E12E-2B67FE9C7516}"/>
              </a:ext>
            </a:extLst>
          </p:cNvPr>
          <p:cNvGrpSpPr/>
          <p:nvPr/>
        </p:nvGrpSpPr>
        <p:grpSpPr>
          <a:xfrm>
            <a:off x="4605016" y="13544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B0D366-090F-AD91-7A04-B401CD14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6F5286-1E3E-8E55-F6CC-2999AFEA5DB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8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04558-89A6-864A-3895-E156947E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1923520"/>
            <a:ext cx="8019048" cy="14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7D2C7A-FB72-51C7-6FFE-27357899B85E}"/>
              </a:ext>
            </a:extLst>
          </p:cNvPr>
          <p:cNvGrpSpPr/>
          <p:nvPr/>
        </p:nvGrpSpPr>
        <p:grpSpPr>
          <a:xfrm>
            <a:off x="4065370" y="189354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FF2467-26A1-6157-EF57-9A31A04CD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EDEF97-DCA7-2B47-C6DA-0FD08177F6F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6F53F5-E0F8-C0C1-9004-7A774E4050A0}"/>
              </a:ext>
            </a:extLst>
          </p:cNvPr>
          <p:cNvGrpSpPr/>
          <p:nvPr/>
        </p:nvGrpSpPr>
        <p:grpSpPr>
          <a:xfrm>
            <a:off x="5924157" y="275597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85109-ABBA-77C3-7726-15746A739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7EB5F9-1CBA-6840-29F7-BD611B76B1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0FCA7F-A096-F154-4623-E45C6F5A87A0}"/>
              </a:ext>
            </a:extLst>
          </p:cNvPr>
          <p:cNvSpPr txBox="1"/>
          <p:nvPr/>
        </p:nvSpPr>
        <p:spPr>
          <a:xfrm>
            <a:off x="1132694" y="3818375"/>
            <a:ext cx="7251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</p:txBody>
      </p:sp>
    </p:spTree>
    <p:extLst>
      <p:ext uri="{BB962C8B-B14F-4D97-AF65-F5344CB8AC3E}">
        <p14:creationId xmlns:p14="http://schemas.microsoft.com/office/powerpoint/2010/main" val="22218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CB0D7-4640-BA32-2416-769FF024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6" y="1391404"/>
            <a:ext cx="5181287" cy="52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10150-B607-CD62-52F8-202AE700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prng_seed = 2019</a:t>
            </a:r>
            <a:r>
              <a:rPr lang="en-US" sz="3200" b="1" dirty="0">
                <a:latin typeface="+mn-lt"/>
              </a:rPr>
              <a:t> 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6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71BDA-A8F9-0667-8A77-887FD2B1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B360AE3-D182-50AB-D90B-E3771DDE7B52}"/>
              </a:ext>
            </a:extLst>
          </p:cNvPr>
          <p:cNvSpPr/>
          <p:nvPr/>
        </p:nvSpPr>
        <p:spPr>
          <a:xfrm>
            <a:off x="4505481" y="5283229"/>
            <a:ext cx="2300990" cy="936885"/>
          </a:xfrm>
          <a:prstGeom prst="wedgeRoundRectCallout">
            <a:avLst>
              <a:gd name="adj1" fmla="val -50476"/>
              <a:gd name="adj2" fmla="val -180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22721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02EC40-97EF-C86F-6B46-6C39F25E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3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D2392-F3CF-1996-48D6-60528C0102EB}"/>
              </a:ext>
            </a:extLst>
          </p:cNvPr>
          <p:cNvSpPr/>
          <p:nvPr/>
        </p:nvSpPr>
        <p:spPr>
          <a:xfrm>
            <a:off x="2759869" y="1409699"/>
            <a:ext cx="2066964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989F8-9AB4-E734-BCD3-776E05D6D311}"/>
              </a:ext>
            </a:extLst>
          </p:cNvPr>
          <p:cNvSpPr/>
          <p:nvPr/>
        </p:nvSpPr>
        <p:spPr>
          <a:xfrm>
            <a:off x="5025882" y="1402469"/>
            <a:ext cx="1344938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– </a:t>
            </a:r>
            <a:r>
              <a:rPr lang="en-US" sz="2400" b="1" dirty="0"/>
              <a:t>consider the random walk experiment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into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random_walk_gamma.py </a:t>
                </a:r>
                <a:r>
                  <a:rPr lang="en-US" sz="2400" dirty="0"/>
                  <a:t>that plots the expected final distance of a uniform random walk on a unit lattice having dimensions 1 to 25</a:t>
                </a:r>
              </a:p>
              <a:p>
                <a:r>
                  <a:rPr lang="en-US" sz="2400" dirty="0"/>
                  <a:t>Use this formula to calculate the expected (mean) value of the final distance from the origin for 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Euler's Gamma function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Don't limit the domain to only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9354</TotalTime>
  <Words>2476</Words>
  <Application>Microsoft Office PowerPoint</Application>
  <PresentationFormat>On-screen Show (4:3)</PresentationFormat>
  <Paragraphs>511</Paragraphs>
  <Slides>80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Consolas</vt:lpstr>
      <vt:lpstr>Linux Libertine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View plot_polynomial.py</vt:lpstr>
      <vt:lpstr>View plot_polynomial.py</vt:lpstr>
      <vt:lpstr>Run plot_polynomial.py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View plot_rose_curves.py</vt:lpstr>
      <vt:lpstr>Run plot_rose_curves.py</vt:lpstr>
      <vt:lpstr>Set num_curves = 2</vt:lpstr>
      <vt:lpstr>Set num_curves = 3</vt:lpstr>
      <vt:lpstr>Set num_curves = 4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Random Walks</vt:lpstr>
      <vt:lpstr>Open random_walk2d.py</vt:lpstr>
      <vt:lpstr>Run random_walk2d.py</vt:lpstr>
      <vt:lpstr>Uniform Random Walk on 2-D Unit Lattice</vt:lpstr>
      <vt:lpstr>Open random_walk_lattice.py</vt:lpstr>
      <vt:lpstr>View random_walk_lattice.py</vt:lpstr>
      <vt:lpstr>View random_walk_lattice.py</vt:lpstr>
      <vt:lpstr>View random_walk_lattice.py</vt:lpstr>
      <vt:lpstr>Run random_walk_lattice.py</vt:lpstr>
      <vt:lpstr>Higher Dimensional Uniform Random Walks on Unit Lattice</vt:lpstr>
      <vt:lpstr>The Euler Line</vt:lpstr>
      <vt:lpstr>The Euler Line</vt:lpstr>
      <vt:lpstr>Open euler_line.py</vt:lpstr>
      <vt:lpstr>The Radon Projection</vt:lpstr>
      <vt:lpstr>PowerPoint Presentation</vt:lpstr>
      <vt:lpstr>View euler_line.py</vt:lpstr>
      <vt:lpstr>View euler_line.py</vt:lpstr>
      <vt:lpstr>View euler_line.py</vt:lpstr>
      <vt:lpstr>View euler_line.py</vt:lpstr>
      <vt:lpstr>View euler_line.py</vt:lpstr>
      <vt:lpstr>Run euler_line.py</vt:lpstr>
      <vt:lpstr>Set prng_seed = 2019 </vt:lpstr>
      <vt:lpstr>The Incenter</vt:lpstr>
      <vt:lpstr>The Euler Line</vt:lpstr>
      <vt:lpstr>Intersection of Radon Projection and Circle </vt:lpstr>
      <vt:lpstr>PowerPoint Presentation</vt:lpstr>
      <vt:lpstr>Session 06 – Now You Know…</vt:lpstr>
      <vt:lpstr>Session 06 – Know You Know…</vt:lpstr>
      <vt:lpstr>Task 06-01</vt:lpstr>
      <vt:lpstr>Task 06-01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893</cp:revision>
  <cp:lastPrinted>2015-06-01T00:45:11Z</cp:lastPrinted>
  <dcterms:created xsi:type="dcterms:W3CDTF">2014-09-21T17:58:26Z</dcterms:created>
  <dcterms:modified xsi:type="dcterms:W3CDTF">2023-06-10T03:45:35Z</dcterms:modified>
</cp:coreProperties>
</file>